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57" r:id="rId6"/>
    <p:sldId id="268" r:id="rId7"/>
    <p:sldId id="269" r:id="rId8"/>
    <p:sldId id="272" r:id="rId9"/>
    <p:sldId id="274" r:id="rId10"/>
    <p:sldId id="273" r:id="rId11"/>
    <p:sldId id="275" r:id="rId12"/>
    <p:sldId id="276" r:id="rId13"/>
    <p:sldId id="277" r:id="rId14"/>
    <p:sldId id="279" r:id="rId15"/>
    <p:sldId id="280" r:id="rId16"/>
    <p:sldId id="282" r:id="rId17"/>
    <p:sldId id="281" r:id="rId18"/>
    <p:sldId id="289" r:id="rId19"/>
    <p:sldId id="283" r:id="rId20"/>
    <p:sldId id="285" r:id="rId21"/>
    <p:sldId id="284" r:id="rId22"/>
    <p:sldId id="286" r:id="rId23"/>
    <p:sldId id="290" r:id="rId24"/>
    <p:sldId id="261" r:id="rId25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4EEC0-F9E4-4536-9B80-7BB520B45601}" v="1" dt="2020-11-12T11:50:58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6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van Yperen" userId="fc47765a-e6d2-4fb2-b0d4-94ddaea93965" providerId="ADAL" clId="{9454EEC0-F9E4-4536-9B80-7BB520B45601}"/>
    <pc:docChg chg="undo custSel addSld delSld modSld">
      <pc:chgData name="Laura van Yperen" userId="fc47765a-e6d2-4fb2-b0d4-94ddaea93965" providerId="ADAL" clId="{9454EEC0-F9E4-4536-9B80-7BB520B45601}" dt="2020-11-12T12:01:13.812" v="164" actId="20577"/>
      <pc:docMkLst>
        <pc:docMk/>
      </pc:docMkLst>
      <pc:sldChg chg="modSp mod">
        <pc:chgData name="Laura van Yperen" userId="fc47765a-e6d2-4fb2-b0d4-94ddaea93965" providerId="ADAL" clId="{9454EEC0-F9E4-4536-9B80-7BB520B45601}" dt="2020-11-12T11:44:34.846" v="7" actId="20577"/>
        <pc:sldMkLst>
          <pc:docMk/>
          <pc:sldMk cId="1680997094" sldId="260"/>
        </pc:sldMkLst>
        <pc:spChg chg="mod">
          <ac:chgData name="Laura van Yperen" userId="fc47765a-e6d2-4fb2-b0d4-94ddaea93965" providerId="ADAL" clId="{9454EEC0-F9E4-4536-9B80-7BB520B45601}" dt="2020-11-12T11:44:34.846" v="7" actId="20577"/>
          <ac:spMkLst>
            <pc:docMk/>
            <pc:sldMk cId="1680997094" sldId="260"/>
            <ac:spMk id="7" creationId="{D711059B-DB7F-4915-969E-C03F353122C0}"/>
          </ac:spMkLst>
        </pc:spChg>
      </pc:sldChg>
      <pc:sldChg chg="modSp mod">
        <pc:chgData name="Laura van Yperen" userId="fc47765a-e6d2-4fb2-b0d4-94ddaea93965" providerId="ADAL" clId="{9454EEC0-F9E4-4536-9B80-7BB520B45601}" dt="2020-11-12T11:46:20.477" v="12" actId="20577"/>
        <pc:sldMkLst>
          <pc:docMk/>
          <pc:sldMk cId="3776162526" sldId="269"/>
        </pc:sldMkLst>
        <pc:spChg chg="mod">
          <ac:chgData name="Laura van Yperen" userId="fc47765a-e6d2-4fb2-b0d4-94ddaea93965" providerId="ADAL" clId="{9454EEC0-F9E4-4536-9B80-7BB520B45601}" dt="2020-11-12T11:46:20.477" v="12" actId="20577"/>
          <ac:spMkLst>
            <pc:docMk/>
            <pc:sldMk cId="3776162526" sldId="269"/>
            <ac:spMk id="2" creationId="{0FD0EF85-85DD-406B-9ED6-AF76628667A5}"/>
          </ac:spMkLst>
        </pc:spChg>
      </pc:sldChg>
      <pc:sldChg chg="modSp mod">
        <pc:chgData name="Laura van Yperen" userId="fc47765a-e6d2-4fb2-b0d4-94ddaea93965" providerId="ADAL" clId="{9454EEC0-F9E4-4536-9B80-7BB520B45601}" dt="2020-11-12T12:01:13.812" v="164" actId="20577"/>
        <pc:sldMkLst>
          <pc:docMk/>
          <pc:sldMk cId="3909386954" sldId="283"/>
        </pc:sldMkLst>
        <pc:spChg chg="mod">
          <ac:chgData name="Laura van Yperen" userId="fc47765a-e6d2-4fb2-b0d4-94ddaea93965" providerId="ADAL" clId="{9454EEC0-F9E4-4536-9B80-7BB520B45601}" dt="2020-11-12T12:01:13.812" v="164" actId="20577"/>
          <ac:spMkLst>
            <pc:docMk/>
            <pc:sldMk cId="3909386954" sldId="283"/>
            <ac:spMk id="2" creationId="{0FD0EF85-85DD-406B-9ED6-AF76628667A5}"/>
          </ac:spMkLst>
        </pc:spChg>
      </pc:sldChg>
      <pc:sldChg chg="add del">
        <pc:chgData name="Laura van Yperen" userId="fc47765a-e6d2-4fb2-b0d4-94ddaea93965" providerId="ADAL" clId="{9454EEC0-F9E4-4536-9B80-7BB520B45601}" dt="2020-11-12T11:47:52.104" v="15" actId="47"/>
        <pc:sldMkLst>
          <pc:docMk/>
          <pc:sldMk cId="2195671619" sldId="284"/>
        </pc:sldMkLst>
      </pc:sldChg>
      <pc:sldChg chg="modSp mod">
        <pc:chgData name="Laura van Yperen" userId="fc47765a-e6d2-4fb2-b0d4-94ddaea93965" providerId="ADAL" clId="{9454EEC0-F9E4-4536-9B80-7BB520B45601}" dt="2020-11-12T11:49:30.378" v="160" actId="20577"/>
        <pc:sldMkLst>
          <pc:docMk/>
          <pc:sldMk cId="2613554817" sldId="286"/>
        </pc:sldMkLst>
        <pc:spChg chg="mod">
          <ac:chgData name="Laura van Yperen" userId="fc47765a-e6d2-4fb2-b0d4-94ddaea93965" providerId="ADAL" clId="{9454EEC0-F9E4-4536-9B80-7BB520B45601}" dt="2020-11-12T11:49:30.378" v="160" actId="20577"/>
          <ac:spMkLst>
            <pc:docMk/>
            <pc:sldMk cId="2613554817" sldId="286"/>
            <ac:spMk id="2" creationId="{0FD0EF85-85DD-406B-9ED6-AF76628667A5}"/>
          </ac:spMkLst>
        </pc:spChg>
        <pc:spChg chg="mod">
          <ac:chgData name="Laura van Yperen" userId="fc47765a-e6d2-4fb2-b0d4-94ddaea93965" providerId="ADAL" clId="{9454EEC0-F9E4-4536-9B80-7BB520B45601}" dt="2020-11-12T11:48:41.408" v="49" actId="404"/>
          <ac:spMkLst>
            <pc:docMk/>
            <pc:sldMk cId="2613554817" sldId="286"/>
            <ac:spMk id="8" creationId="{F30DCF51-207C-4FB7-884E-554F2EE7F520}"/>
          </ac:spMkLst>
        </pc:spChg>
      </pc:sldChg>
      <pc:sldChg chg="new del">
        <pc:chgData name="Laura van Yperen" userId="fc47765a-e6d2-4fb2-b0d4-94ddaea93965" providerId="ADAL" clId="{9454EEC0-F9E4-4536-9B80-7BB520B45601}" dt="2020-11-12T11:47:58.513" v="16" actId="47"/>
        <pc:sldMkLst>
          <pc:docMk/>
          <pc:sldMk cId="2005203323" sldId="290"/>
        </pc:sldMkLst>
      </pc:sldChg>
      <pc:sldChg chg="new del">
        <pc:chgData name="Laura van Yperen" userId="fc47765a-e6d2-4fb2-b0d4-94ddaea93965" providerId="ADAL" clId="{9454EEC0-F9E4-4536-9B80-7BB520B45601}" dt="2020-11-12T11:48:13.611" v="18" actId="47"/>
        <pc:sldMkLst>
          <pc:docMk/>
          <pc:sldMk cId="2918958236" sldId="290"/>
        </pc:sldMkLst>
      </pc:sldChg>
      <pc:sldChg chg="add">
        <pc:chgData name="Laura van Yperen" userId="fc47765a-e6d2-4fb2-b0d4-94ddaea93965" providerId="ADAL" clId="{9454EEC0-F9E4-4536-9B80-7BB520B45601}" dt="2020-11-12T11:48:24.845" v="19" actId="2890"/>
        <pc:sldMkLst>
          <pc:docMk/>
          <pc:sldMk cId="3563062081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02814-26BF-4D44-991E-F2D01BD63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6E70C6-C989-154D-85D2-75880627D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DF758-80F7-7641-AF1F-2DA80D41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86E7CB-29DE-F34B-9311-976AD83D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B2E5FB-728F-0447-A9F8-2B2F5BE2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07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57879-A878-8E47-9456-B104C91C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8BC0E0-4764-E049-89AD-F239076F1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4906C0-154B-514A-B878-63A09738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6D7930-5BF6-404F-A74E-D52DEB74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80A2B9-341B-034F-88A7-0818BFA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BD9CC2-4B92-1548-B9E2-CE12E660E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CEC47F-8404-1849-A9E0-D4A07A9A9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EF7EE-5BDF-0F4D-B768-A471D450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9FF5FD-8285-2C41-ADC9-A70E30C8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23E04C-8A70-CC4F-8EC3-C1015439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1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19276-138F-5A45-A0CB-65F20733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A56C4-1CEC-1B45-A085-63A1DC59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FC0FB0-6B2B-CD4D-9794-5F289865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FA2961-304F-D842-83AA-23384188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ED5E99-225C-0E41-AD4B-A613CDF2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46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21E55-201D-D144-897C-DE579232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146B1E-F6B0-8F4A-81E5-1672E7141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160BDB-2767-6646-9929-E6AE84DD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113693-B762-BB42-8566-78CD918A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B6D78E-2032-D34B-B926-674B4724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2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1B5EE-7AE6-DE49-A9B4-F85A4533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A28FA6-F695-6844-931E-E6E6B4679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FF82A3-58E8-704F-9409-460A400A9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A37495-994D-1949-BECB-25EDF931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BD471E-11E8-D34B-80D6-BE0E6BAB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BA13BA-09B3-784B-8B1C-0C65B218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D295-E298-D741-B16E-F7A12D32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B31E6B-A053-B64E-AB22-358539BA1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AB983E-0434-0D4E-84B6-CE11DBBBA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180EB2-A552-C840-8862-39794E87B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EB1D5B-AFFD-0E4D-8B61-013854E96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D30E088-7591-2A44-BAF5-2E540CEE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BED05C-C506-874B-97CE-6745B1BA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3A7072-2677-0340-80E2-5CEE5917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13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6FE7D-BC9D-3540-8E90-935DEF5C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0AA1B2-B937-3447-90D2-5A2725BC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2B9C67-E6BE-7845-84F3-EF0E5BA4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251B3D-FD08-3F40-90DE-F76FD82C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4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C1425CC-2E08-2E45-9B29-428B0487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DC1E38-ABD2-5047-94C4-4E73AC1C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FB8906-EE6C-4241-A646-C2232B06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18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9321E-30C0-474F-AD73-D1327514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3C10D-F1C5-F54F-B741-2E0D2B3D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E3EDEB-0650-A04B-8853-6E3B34329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3F863D-27AD-0144-B28B-CFCFF88A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23A07E-4F3B-2542-BF88-E4ED3675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127D4D-E8C0-8543-ABD3-B36415D2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4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F1081-49AD-B148-A0C9-2D1BC0D5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AA23A3-5E4F-E947-800B-D114FCC56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3DDF7E-340F-8947-A8D8-FF0393EC5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3FAD41-5F33-1049-96AF-68A07943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C34F3D-3352-9142-8F3D-E7A51E83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094025-CEF9-184A-9365-6CE73EF8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3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84B3A7-B531-4745-AD7F-38184866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4892D6-B3CF-204D-8E3C-F8992C648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C38CE2-08F7-0948-8ADA-C72AD705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A20B-472C-4C42-9A95-3F59E7A9CA66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C8CB62-0121-6542-A11B-A7122CA80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FE96C6-45FF-2947-94B4-7D0E78068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F02E-E891-194E-9F92-F37DE34E7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9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A65DA2-FEC4-9C4B-B65F-43F41022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01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3078366-9E98-0C47-BDBB-4806100A9B43}"/>
              </a:ext>
            </a:extLst>
          </p:cNvPr>
          <p:cNvSpPr txBox="1">
            <a:spLocks/>
          </p:cNvSpPr>
          <p:nvPr/>
        </p:nvSpPr>
        <p:spPr>
          <a:xfrm>
            <a:off x="6774873" y="945573"/>
            <a:ext cx="4980559" cy="2054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NL" sz="4000" i="1" dirty="0">
              <a:solidFill>
                <a:schemeClr val="bg1"/>
              </a:solidFill>
              <a:latin typeface="DIN-Bold" pitchFamily="2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4EF4BD0-1592-4D89-816F-939A057EC8EF}"/>
              </a:ext>
            </a:extLst>
          </p:cNvPr>
          <p:cNvSpPr/>
          <p:nvPr/>
        </p:nvSpPr>
        <p:spPr>
          <a:xfrm>
            <a:off x="9122735" y="5284381"/>
            <a:ext cx="2632697" cy="1212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FD7AB2-B888-4A73-9F52-01378BE96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D711059B-DB7F-4915-969E-C03F353122C0}"/>
              </a:ext>
            </a:extLst>
          </p:cNvPr>
          <p:cNvSpPr/>
          <p:nvPr/>
        </p:nvSpPr>
        <p:spPr>
          <a:xfrm>
            <a:off x="956930" y="1828799"/>
            <a:ext cx="867616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6000" dirty="0">
                <a:solidFill>
                  <a:schemeClr val="bg1"/>
                </a:solidFill>
                <a:ea typeface="Batang" pitchFamily="18" charset="-127"/>
              </a:rPr>
              <a:t>Voorlichtingsavond</a:t>
            </a:r>
          </a:p>
          <a:p>
            <a:pPr algn="ctr"/>
            <a:r>
              <a:rPr lang="nl-NL" sz="6000" dirty="0">
                <a:solidFill>
                  <a:schemeClr val="bg1"/>
                </a:solidFill>
                <a:ea typeface="Batang" pitchFamily="18" charset="-127"/>
              </a:rPr>
              <a:t>Profielkeuze</a:t>
            </a:r>
          </a:p>
          <a:p>
            <a:pPr algn="ctr"/>
            <a:endParaRPr lang="nl-NL" sz="2000" dirty="0">
              <a:solidFill>
                <a:schemeClr val="bg1"/>
              </a:solidFill>
              <a:ea typeface="Batang" pitchFamily="18" charset="-127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ea typeface="Batang" pitchFamily="18" charset="-127"/>
              </a:rPr>
              <a:t>Gymnasium </a:t>
            </a:r>
            <a:r>
              <a:rPr lang="nl-NL" sz="2400" dirty="0" err="1">
                <a:solidFill>
                  <a:schemeClr val="bg1"/>
                </a:solidFill>
                <a:ea typeface="Batang" pitchFamily="18" charset="-127"/>
              </a:rPr>
              <a:t>Felisenum</a:t>
            </a:r>
            <a:r>
              <a:rPr lang="nl-NL" sz="2400" dirty="0">
                <a:solidFill>
                  <a:schemeClr val="bg1"/>
                </a:solidFill>
                <a:ea typeface="Batang" pitchFamily="18" charset="-127"/>
              </a:rPr>
              <a:t>          12 november 2020</a:t>
            </a:r>
          </a:p>
          <a:p>
            <a:pPr algn="ctr"/>
            <a:endParaRPr lang="nl-NL" sz="2000" dirty="0">
              <a:solidFill>
                <a:schemeClr val="bg1"/>
              </a:solidFill>
              <a:ea typeface="Batang" pitchFamily="18" charset="-127"/>
            </a:endParaRPr>
          </a:p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9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ea typeface="Batang" pitchFamily="18" charset="-127"/>
            </a:endParaRP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464981" y="-145054"/>
            <a:ext cx="78361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 pitchFamily="18" charset="-127"/>
              </a:rPr>
              <a:t>Natuur en Techniek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00E02C4-23C1-4C4A-A91D-BCA33D3CD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02206"/>
              </p:ext>
            </p:extLst>
          </p:nvPr>
        </p:nvGraphicFramePr>
        <p:xfrm>
          <a:off x="787679" y="1882393"/>
          <a:ext cx="8955772" cy="4049091"/>
        </p:xfrm>
        <a:graphic>
          <a:graphicData uri="http://schemas.openxmlformats.org/drawingml/2006/table">
            <a:tbl>
              <a:tblPr/>
              <a:tblGrid>
                <a:gridCol w="2132324">
                  <a:extLst>
                    <a:ext uri="{9D8B030D-6E8A-4147-A177-3AD203B41FA5}">
                      <a16:colId xmlns:a16="http://schemas.microsoft.com/office/drawing/2014/main" val="1196296337"/>
                    </a:ext>
                  </a:extLst>
                </a:gridCol>
                <a:gridCol w="2644086">
                  <a:extLst>
                    <a:ext uri="{9D8B030D-6E8A-4147-A177-3AD203B41FA5}">
                      <a16:colId xmlns:a16="http://schemas.microsoft.com/office/drawing/2014/main" val="1976894717"/>
                    </a:ext>
                  </a:extLst>
                </a:gridCol>
                <a:gridCol w="2388206">
                  <a:extLst>
                    <a:ext uri="{9D8B030D-6E8A-4147-A177-3AD203B41FA5}">
                      <a16:colId xmlns:a16="http://schemas.microsoft.com/office/drawing/2014/main" val="1877806703"/>
                    </a:ext>
                  </a:extLst>
                </a:gridCol>
                <a:gridCol w="1791156">
                  <a:extLst>
                    <a:ext uri="{9D8B030D-6E8A-4147-A177-3AD203B41FA5}">
                      <a16:colId xmlns:a16="http://schemas.microsoft.com/office/drawing/2014/main" val="3962299302"/>
                    </a:ext>
                  </a:extLst>
                </a:gridCol>
              </a:tblGrid>
              <a:tr h="124221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Profielvakken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Profielkeuzevak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één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Vrije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Eventueel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 </a:t>
                      </a:r>
                      <a:r>
                        <a:rPr lang="en-US" sz="24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42616"/>
                  </a:ext>
                </a:extLst>
              </a:tr>
              <a:tr h="116095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Wiskunde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NLT 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Natuur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Leven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Techniek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naar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keuze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456132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Natuurkunde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Wiskunde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64348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Scheikunde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  <a:r>
                        <a:rPr lang="en-US" sz="24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Biologie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None/>
                      </a:pP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61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05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ea typeface="Batang" pitchFamily="18" charset="-127"/>
            </a:endParaRP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464981" y="-145054"/>
            <a:ext cx="78361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 pitchFamily="18" charset="-127"/>
              </a:rPr>
              <a:t>Combinatieprofiel NG-NT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00E02C4-23C1-4C4A-A91D-BCA33D3CD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75540"/>
              </p:ext>
            </p:extLst>
          </p:nvPr>
        </p:nvGraphicFramePr>
        <p:xfrm>
          <a:off x="787679" y="1882393"/>
          <a:ext cx="8955772" cy="4405322"/>
        </p:xfrm>
        <a:graphic>
          <a:graphicData uri="http://schemas.openxmlformats.org/drawingml/2006/table">
            <a:tbl>
              <a:tblPr/>
              <a:tblGrid>
                <a:gridCol w="2132324">
                  <a:extLst>
                    <a:ext uri="{9D8B030D-6E8A-4147-A177-3AD203B41FA5}">
                      <a16:colId xmlns:a16="http://schemas.microsoft.com/office/drawing/2014/main" val="1196296337"/>
                    </a:ext>
                  </a:extLst>
                </a:gridCol>
                <a:gridCol w="2644086">
                  <a:extLst>
                    <a:ext uri="{9D8B030D-6E8A-4147-A177-3AD203B41FA5}">
                      <a16:colId xmlns:a16="http://schemas.microsoft.com/office/drawing/2014/main" val="1976894717"/>
                    </a:ext>
                  </a:extLst>
                </a:gridCol>
                <a:gridCol w="2388206">
                  <a:extLst>
                    <a:ext uri="{9D8B030D-6E8A-4147-A177-3AD203B41FA5}">
                      <a16:colId xmlns:a16="http://schemas.microsoft.com/office/drawing/2014/main" val="1877806703"/>
                    </a:ext>
                  </a:extLst>
                </a:gridCol>
                <a:gridCol w="1791156">
                  <a:extLst>
                    <a:ext uri="{9D8B030D-6E8A-4147-A177-3AD203B41FA5}">
                      <a16:colId xmlns:a16="http://schemas.microsoft.com/office/drawing/2014/main" val="3962299302"/>
                    </a:ext>
                  </a:extLst>
                </a:gridCol>
              </a:tblGrid>
              <a:tr h="124221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Profielvakken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Profielkeuzevak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één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Vrije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Eventueel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 </a:t>
                      </a:r>
                      <a:r>
                        <a:rPr lang="en-US" sz="24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42616"/>
                  </a:ext>
                </a:extLst>
              </a:tr>
              <a:tr h="116095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Wiskunde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Biologie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naar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keuze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 </a:t>
                      </a:r>
                      <a:r>
                        <a:rPr lang="en-US" sz="24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456132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Natuurkunde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bijv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NLT,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aardrijkskunde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wiskunde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64348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Scheikunde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None/>
                      </a:pP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61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30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1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NLT alleen met natuurkunde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Wiskunde D alleen met wiskunde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Natuurkunde met wiskunde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Docentenvergadering brengt advies uit</a:t>
            </a: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156952"/>
            <a:ext cx="78361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 pitchFamily="18" charset="-127"/>
              </a:rPr>
              <a:t>Profielvakken: de regels </a:t>
            </a:r>
          </a:p>
        </p:txBody>
      </p:sp>
    </p:spTree>
    <p:extLst>
      <p:ext uri="{BB962C8B-B14F-4D97-AF65-F5344CB8AC3E}">
        <p14:creationId xmlns:p14="http://schemas.microsoft.com/office/powerpoint/2010/main" val="428323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1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698916" y="2160562"/>
            <a:ext cx="7931888" cy="50167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Bij keuze voor extra vak wordt een motivatie gevraagd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Een extra vak moet minimaal een half jaar worden gevolgd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endParaRPr lang="nl-NL" sz="3200" dirty="0">
              <a:cs typeface="Calibri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nl-NL" sz="3200" dirty="0">
                <a:cs typeface="Calibri"/>
              </a:rPr>
              <a:t>Docentenvergadering brengt advies uit</a:t>
            </a:r>
            <a:endParaRPr lang="nl-NL" dirty="0"/>
          </a:p>
          <a:p>
            <a:r>
              <a:rPr lang="en-US" sz="3200" dirty="0"/>
              <a:t>​</a:t>
            </a:r>
            <a:endParaRPr lang="nl-NL" sz="3200" dirty="0">
              <a:ea typeface="Batang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 pitchFamily="18" charset="-127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156952"/>
            <a:ext cx="78361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 pitchFamily="18" charset="-127"/>
              </a:rPr>
              <a:t>Extra vakken: de regels</a:t>
            </a:r>
          </a:p>
        </p:txBody>
      </p:sp>
    </p:spTree>
    <p:extLst>
      <p:ext uri="{BB962C8B-B14F-4D97-AF65-F5344CB8AC3E}">
        <p14:creationId xmlns:p14="http://schemas.microsoft.com/office/powerpoint/2010/main" val="422869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1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118504" y="1721194"/>
            <a:ext cx="9937740" cy="52937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Vanwege roosterbeperkingen kan het voorkomen dat niet alle wensen m.b.t. extra vakken kunnen worden gehonoreerd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/>
                <a:cs typeface="Calibri"/>
              </a:rPr>
              <a:t>Een extra vak is een verzwaring van het lesprogramma. </a:t>
            </a:r>
            <a:endParaRPr lang="en-US" dirty="0"/>
          </a:p>
          <a:p>
            <a:r>
              <a:rPr lang="nl-NL" sz="3200" dirty="0">
                <a:ea typeface="Batang"/>
                <a:cs typeface="Calibri"/>
              </a:rPr>
              <a:t>     Kijk goed naar de cijferlijst of dat wenselijk is.</a:t>
            </a:r>
          </a:p>
          <a:p>
            <a:endParaRPr lang="nl-NL" sz="3200" dirty="0">
              <a:ea typeface="Batang" pitchFamily="18" charset="-127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 pitchFamily="18" charset="-127"/>
              <a:cs typeface="Calibri"/>
            </a:endParaRPr>
          </a:p>
          <a:p>
            <a:endParaRPr lang="nl-NL" sz="3200" dirty="0">
              <a:ea typeface="Batang" pitchFamily="18" charset="-127"/>
              <a:cs typeface="Calibri"/>
            </a:endParaRPr>
          </a:p>
          <a:p>
            <a:endParaRPr lang="nl-NL" dirty="0">
              <a:ea typeface="Batang" pitchFamily="18" charset="-127"/>
              <a:cs typeface="Calibri" panose="020F0502020204030204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156952"/>
            <a:ext cx="8878342" cy="18466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/>
              </a:rPr>
              <a:t>Extra vakken: rooster </a:t>
            </a:r>
            <a:endParaRPr lang="nl-NL" sz="5400" dirty="0">
              <a:ea typeface="Batang" pitchFamily="18" charset="-12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9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1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214197" y="2003611"/>
            <a:ext cx="9937740" cy="430887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Alle vakken tellen mee voor de bevordering naar klas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/>
                <a:cs typeface="Calibri"/>
              </a:rPr>
              <a:t>Bij het advies voor de profielkeuze wordt wél gekeken per vak</a:t>
            </a:r>
          </a:p>
          <a:p>
            <a:endParaRPr lang="nl-NL" sz="3200" dirty="0">
              <a:ea typeface="Batang" pitchFamily="18" charset="-127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 pitchFamily="18" charset="-127"/>
              <a:cs typeface="Calibri"/>
            </a:endParaRPr>
          </a:p>
          <a:p>
            <a:endParaRPr lang="nl-NL" sz="3200" dirty="0">
              <a:ea typeface="Batang" pitchFamily="18" charset="-127"/>
              <a:cs typeface="Calibri"/>
            </a:endParaRPr>
          </a:p>
          <a:p>
            <a:endParaRPr lang="nl-NL" dirty="0">
              <a:ea typeface="Batang" pitchFamily="18" charset="-127"/>
              <a:cs typeface="Calibri" panose="020F0502020204030204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156952"/>
            <a:ext cx="8878342" cy="18466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/>
              </a:rPr>
              <a:t>Profielkeuze en bevordering</a:t>
            </a:r>
            <a:endParaRPr lang="nl-NL" sz="5400" dirty="0">
              <a:ea typeface="Batang" pitchFamily="18" charset="-12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1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" y="0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390387"/>
            <a:ext cx="7931888" cy="38164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Studies hanteren verschillende ingangseisen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/>
              </a:rPr>
              <a:t>Oriënteer je welk profiel aansluit op welke studies, ook als je nog niet weet wat je wil studeren</a:t>
            </a:r>
            <a:endParaRPr lang="nl-NL" sz="3200" dirty="0">
              <a:ea typeface="Batang" pitchFamily="18" charset="-127"/>
              <a:cs typeface="Calibri"/>
            </a:endParaRPr>
          </a:p>
          <a:p>
            <a:endParaRPr lang="nl-NL" sz="3200" dirty="0">
              <a:ea typeface="Batang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studiekeuze123.nl/van-profiel-naar-studie</a:t>
            </a: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156952"/>
            <a:ext cx="78361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 pitchFamily="18" charset="-127"/>
              </a:rPr>
              <a:t>Van profiel naar studie</a:t>
            </a:r>
          </a:p>
        </p:txBody>
      </p:sp>
    </p:spTree>
    <p:extLst>
      <p:ext uri="{BB962C8B-B14F-4D97-AF65-F5344CB8AC3E}">
        <p14:creationId xmlns:p14="http://schemas.microsoft.com/office/powerpoint/2010/main" val="390938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1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8654902" cy="28315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/>
              </a:rPr>
              <a:t>Kiezen vanwege vrienden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/>
              </a:rPr>
              <a:t>Kiezen vanwege docenten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Sociale wenselijkheid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Alles open willen houden/ alle opties afsluiten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Denken dat alles leuk moet zijn</a:t>
            </a: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466541"/>
            <a:ext cx="7836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>
                <a:ea typeface="Batang" pitchFamily="18" charset="-127"/>
              </a:rPr>
              <a:t>Een verantwoorde keuze maken: </a:t>
            </a:r>
            <a:r>
              <a:rPr lang="nl-NL" sz="5400" dirty="0" err="1">
                <a:ea typeface="Batang" pitchFamily="18" charset="-127"/>
              </a:rPr>
              <a:t>don’ts</a:t>
            </a:r>
            <a:endParaRPr lang="nl-NL" sz="5400" dirty="0"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58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1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38164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Naar welke vakken ga je met plezier?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Hoe zie je jouw toekomst voor je?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Leg je cijferlijst ernaast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/>
              </a:rPr>
              <a:t>Praat erover</a:t>
            </a:r>
            <a:endParaRPr lang="nl-NL" sz="3200" dirty="0">
              <a:ea typeface="Batang" pitchFamily="18" charset="-127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Het is </a:t>
            </a:r>
            <a:r>
              <a:rPr lang="nl-NL" sz="3200" u="sng" dirty="0">
                <a:ea typeface="Batang" pitchFamily="18" charset="-127"/>
              </a:rPr>
              <a:t>jouw</a:t>
            </a:r>
            <a:r>
              <a:rPr lang="nl-NL" sz="3200" dirty="0">
                <a:ea typeface="Batang" pitchFamily="18" charset="-127"/>
              </a:rPr>
              <a:t> keuze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Maak een keuze</a:t>
            </a:r>
          </a:p>
          <a:p>
            <a:endParaRPr lang="nl-NL" sz="3200" dirty="0">
              <a:ea typeface="Batang" pitchFamily="18" charset="-127"/>
            </a:endParaRP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466541"/>
            <a:ext cx="7836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>
                <a:ea typeface="Batang" pitchFamily="18" charset="-127"/>
              </a:rPr>
              <a:t>Een verantwoorde keuze maken: do’s</a:t>
            </a:r>
          </a:p>
        </p:txBody>
      </p:sp>
    </p:spTree>
    <p:extLst>
      <p:ext uri="{BB962C8B-B14F-4D97-AF65-F5344CB8AC3E}">
        <p14:creationId xmlns:p14="http://schemas.microsoft.com/office/powerpoint/2010/main" val="2195671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1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934601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Vak- of profielwissel toegestaan in klas 4 tot na de eerste proefwerkweek</a:t>
            </a:r>
          </a:p>
          <a:p>
            <a:endParaRPr lang="nl-NL" sz="3200" dirty="0">
              <a:ea typeface="Batang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err="1">
                <a:ea typeface="Batang" pitchFamily="18" charset="-127"/>
              </a:rPr>
              <a:t>Vakdeficiëntie</a:t>
            </a:r>
            <a:r>
              <a:rPr lang="nl-NL" sz="3200" dirty="0">
                <a:ea typeface="Batang" pitchFamily="18" charset="-127"/>
              </a:rPr>
              <a:t> wegwerken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 pitchFamily="18" charset="-127"/>
            </a:endParaRP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814254"/>
            <a:ext cx="783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>
                <a:ea typeface="Batang" pitchFamily="18" charset="-127"/>
              </a:rPr>
              <a:t>Een verkeerde keuze, wat dan?</a:t>
            </a:r>
          </a:p>
        </p:txBody>
      </p:sp>
    </p:spTree>
    <p:extLst>
      <p:ext uri="{BB962C8B-B14F-4D97-AF65-F5344CB8AC3E}">
        <p14:creationId xmlns:p14="http://schemas.microsoft.com/office/powerpoint/2010/main" val="261355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2519916" y="2551837"/>
            <a:ext cx="71557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3200" dirty="0">
                <a:ea typeface="Batang" pitchFamily="18" charset="-127"/>
              </a:rPr>
              <a:t> Even voorstellen</a:t>
            </a:r>
          </a:p>
          <a:p>
            <a:pPr>
              <a:buFont typeface="Arial" charset="0"/>
              <a:buChar char="•"/>
            </a:pPr>
            <a:r>
              <a:rPr lang="nl-NL" sz="3200" dirty="0">
                <a:ea typeface="Batang" pitchFamily="18" charset="-127"/>
              </a:rPr>
              <a:t> Het profielkeuzetraject </a:t>
            </a:r>
          </a:p>
          <a:p>
            <a:pPr>
              <a:buFont typeface="Arial" charset="0"/>
              <a:buChar char="•"/>
            </a:pPr>
            <a:r>
              <a:rPr lang="nl-NL" sz="3200" dirty="0">
                <a:ea typeface="Batang" pitchFamily="18" charset="-127"/>
              </a:rPr>
              <a:t> De verschillende profielen</a:t>
            </a:r>
          </a:p>
          <a:p>
            <a:pPr>
              <a:buFont typeface="Arial" charset="0"/>
              <a:buChar char="•"/>
            </a:pPr>
            <a:r>
              <a:rPr lang="nl-NL" sz="3200" dirty="0">
                <a:ea typeface="Batang" pitchFamily="18" charset="-127"/>
              </a:rPr>
              <a:t> Van profiel naar studie</a:t>
            </a:r>
          </a:p>
          <a:p>
            <a:pPr>
              <a:buFont typeface="Arial" charset="0"/>
              <a:buChar char="•"/>
            </a:pPr>
            <a:r>
              <a:rPr lang="nl-NL" sz="3200" dirty="0">
                <a:ea typeface="Batang" pitchFamily="18" charset="-127"/>
              </a:rPr>
              <a:t> Een verantwoorde keuze maken</a:t>
            </a:r>
          </a:p>
          <a:p>
            <a:pPr>
              <a:buFont typeface="Arial" charset="0"/>
              <a:buChar char="•"/>
            </a:pPr>
            <a:r>
              <a:rPr lang="nl-NL" sz="3200" dirty="0">
                <a:ea typeface="Batang" pitchFamily="18" charset="-127"/>
              </a:rPr>
              <a:t> Vragen en afsluiting</a:t>
            </a:r>
          </a:p>
          <a:p>
            <a:pPr>
              <a:buFont typeface="Arial" charset="0"/>
              <a:buChar char="•"/>
            </a:pPr>
            <a:endParaRPr lang="nl-NL" sz="2800" dirty="0">
              <a:ea typeface="Batang" pitchFamily="18" charset="-127"/>
            </a:endParaRP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3047999" y="1257300"/>
            <a:ext cx="5128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dirty="0">
                <a:ea typeface="Batang" pitchFamily="18" charset="-127"/>
              </a:rPr>
              <a:t>Programma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2400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1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934601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Elke leerling het profiel dat bij hem/haar past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Een goede ervaring in de bovenbouw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Een goede kans op succes bij het eindexamen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Aansluiting op de studiekeuze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ea typeface="Batang" pitchFamily="18" charset="-127"/>
            </a:endParaRP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814254"/>
            <a:ext cx="7836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>
                <a:ea typeface="Batang" pitchFamily="18" charset="-127"/>
              </a:rPr>
              <a:t>Doel van de profielkeuze</a:t>
            </a:r>
          </a:p>
        </p:txBody>
      </p:sp>
    </p:spTree>
    <p:extLst>
      <p:ext uri="{BB962C8B-B14F-4D97-AF65-F5344CB8AC3E}">
        <p14:creationId xmlns:p14="http://schemas.microsoft.com/office/powerpoint/2010/main" val="356306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799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6F857CA-F895-F948-8D82-EDD06E99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257" y="4157286"/>
            <a:ext cx="8981483" cy="994172"/>
          </a:xfrm>
        </p:spPr>
        <p:txBody>
          <a:bodyPr>
            <a:noAutofit/>
          </a:bodyPr>
          <a:lstStyle/>
          <a:p>
            <a:pPr algn="ctr"/>
            <a:br>
              <a:rPr lang="nl-NL" sz="4000" dirty="0">
                <a:latin typeface="DIN-Bold" pitchFamily="2" charset="0"/>
              </a:rPr>
            </a:br>
            <a:endParaRPr lang="nl-NL" sz="4000" i="1" dirty="0">
              <a:latin typeface="DIN-Bold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E85CB4-208C-40A1-969F-00AD8A320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2A17313-6170-4005-A3AD-BE427F6E2E35}"/>
              </a:ext>
            </a:extLst>
          </p:cNvPr>
          <p:cNvSpPr/>
          <p:nvPr/>
        </p:nvSpPr>
        <p:spPr>
          <a:xfrm>
            <a:off x="3193313" y="682275"/>
            <a:ext cx="5805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dirty="0">
                <a:ea typeface="Batang" pitchFamily="18" charset="-127"/>
              </a:rPr>
              <a:t>Zijn er nog vragen?</a:t>
            </a:r>
            <a:endParaRPr lang="nl-NL" sz="5400" dirty="0"/>
          </a:p>
        </p:txBody>
      </p:sp>
      <p:pic>
        <p:nvPicPr>
          <p:cNvPr id="5" name="Afbeelding 4" descr="Afbeelding met persoon, binnen, muur&#10;&#10;Automatisch gegenereerde beschrijving">
            <a:extLst>
              <a:ext uri="{FF2B5EF4-FFF2-40B4-BE49-F238E27FC236}">
                <a16:creationId xmlns:a16="http://schemas.microsoft.com/office/drawing/2014/main" id="{6CBA77DC-AAEC-4240-8F93-BE4C78EEE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351" y="1979324"/>
            <a:ext cx="4589719" cy="306000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DBCFC6D-5F22-4573-A1A6-59C7E9CA8B73}"/>
              </a:ext>
            </a:extLst>
          </p:cNvPr>
          <p:cNvSpPr txBox="1"/>
          <p:nvPr/>
        </p:nvSpPr>
        <p:spPr>
          <a:xfrm>
            <a:off x="3038544" y="5459272"/>
            <a:ext cx="5707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L.vanyperen@felisenum.nl</a:t>
            </a:r>
          </a:p>
        </p:txBody>
      </p:sp>
    </p:spTree>
    <p:extLst>
      <p:ext uri="{BB962C8B-B14F-4D97-AF65-F5344CB8AC3E}">
        <p14:creationId xmlns:p14="http://schemas.microsoft.com/office/powerpoint/2010/main" val="246021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" y="1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31DF293-06D3-4845-89A1-93B96E29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014" y="722116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dirty="0">
                <a:latin typeface="+mn-lt"/>
                <a:ea typeface="Batang" pitchFamily="18" charset="-127"/>
              </a:rPr>
              <a:t>Even voorstellen</a:t>
            </a:r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50827B53-744D-4B1B-BD81-1C4AC6AAECDF}"/>
              </a:ext>
            </a:extLst>
          </p:cNvPr>
          <p:cNvSpPr txBox="1">
            <a:spLocks/>
          </p:cNvSpPr>
          <p:nvPr/>
        </p:nvSpPr>
        <p:spPr>
          <a:xfrm>
            <a:off x="2153842" y="2206443"/>
            <a:ext cx="8334646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Laura van Yperen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 Decaan en docent klassieke talen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 C&amp;M met Latijn en Grieks, filosofie en tekenen</a:t>
            </a:r>
          </a:p>
          <a:p>
            <a:endParaRPr lang="nl-NL" sz="2000" dirty="0">
              <a:ea typeface="Batang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067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28315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Mentor en mentorlessen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Dedecaan.net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Bovenbouwweek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/>
                <a:cs typeface="Calibri"/>
              </a:rPr>
              <a:t>Proeflessen</a:t>
            </a:r>
            <a:endParaRPr lang="nl-NL" sz="3200" dirty="0">
              <a:ea typeface="Batang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Voorlopige en definitieve profielkeuze</a:t>
            </a: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156952"/>
            <a:ext cx="7836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6000" dirty="0">
                <a:ea typeface="Batang" pitchFamily="18" charset="-127"/>
              </a:rPr>
              <a:t>Profielkeuzetraject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DDD571-1639-4AFB-808E-0998DBB0B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677" y="298424"/>
            <a:ext cx="3271884" cy="18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6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Cultuur en Maatschappij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Economie en Maatschappij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Natuur en Gezondheid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Natuur en Techniek</a:t>
            </a: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156952"/>
            <a:ext cx="7836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6000" dirty="0">
                <a:ea typeface="Batang" pitchFamily="18" charset="-127"/>
              </a:rPr>
              <a:t>Welke profielen zijn er? </a:t>
            </a:r>
          </a:p>
        </p:txBody>
      </p:sp>
    </p:spTree>
    <p:extLst>
      <p:ext uri="{BB962C8B-B14F-4D97-AF65-F5344CB8AC3E}">
        <p14:creationId xmlns:p14="http://schemas.microsoft.com/office/powerpoint/2010/main" val="145850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Nederlands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Engels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Klassieke taal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Maatschappijleer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Lichamelijke opvoeding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ea typeface="Batang" pitchFamily="18" charset="-127"/>
              </a:rPr>
              <a:t>Profielwerkstuk</a:t>
            </a: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177902" y="156952"/>
            <a:ext cx="7836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6000" dirty="0">
                <a:ea typeface="Batang" pitchFamily="18" charset="-127"/>
              </a:rPr>
              <a:t>Gemeenschappelijk deel</a:t>
            </a:r>
          </a:p>
        </p:txBody>
      </p:sp>
    </p:spTree>
    <p:extLst>
      <p:ext uri="{BB962C8B-B14F-4D97-AF65-F5344CB8AC3E}">
        <p14:creationId xmlns:p14="http://schemas.microsoft.com/office/powerpoint/2010/main" val="58437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ea typeface="Batang" pitchFamily="18" charset="-127"/>
            </a:endParaRP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464981" y="-145054"/>
            <a:ext cx="78361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 pitchFamily="18" charset="-127"/>
              </a:rPr>
              <a:t>Cultuur en Maatschappij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00E02C4-23C1-4C4A-A91D-BCA33D3CD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88574"/>
              </p:ext>
            </p:extLst>
          </p:nvPr>
        </p:nvGraphicFramePr>
        <p:xfrm>
          <a:off x="508876" y="1846659"/>
          <a:ext cx="11378324" cy="4076852"/>
        </p:xfrm>
        <a:graphic>
          <a:graphicData uri="http://schemas.openxmlformats.org/drawingml/2006/table">
            <a:tbl>
              <a:tblPr/>
              <a:tblGrid>
                <a:gridCol w="2285371">
                  <a:extLst>
                    <a:ext uri="{9D8B030D-6E8A-4147-A177-3AD203B41FA5}">
                      <a16:colId xmlns:a16="http://schemas.microsoft.com/office/drawing/2014/main" val="1196296337"/>
                    </a:ext>
                  </a:extLst>
                </a:gridCol>
                <a:gridCol w="2833865">
                  <a:extLst>
                    <a:ext uri="{9D8B030D-6E8A-4147-A177-3AD203B41FA5}">
                      <a16:colId xmlns:a16="http://schemas.microsoft.com/office/drawing/2014/main" val="1976894717"/>
                    </a:ext>
                  </a:extLst>
                </a:gridCol>
                <a:gridCol w="2731474">
                  <a:extLst>
                    <a:ext uri="{9D8B030D-6E8A-4147-A177-3AD203B41FA5}">
                      <a16:colId xmlns:a16="http://schemas.microsoft.com/office/drawing/2014/main" val="1877806703"/>
                    </a:ext>
                  </a:extLst>
                </a:gridCol>
                <a:gridCol w="2055139">
                  <a:extLst>
                    <a:ext uri="{9D8B030D-6E8A-4147-A177-3AD203B41FA5}">
                      <a16:colId xmlns:a16="http://schemas.microsoft.com/office/drawing/2014/main" val="3962299302"/>
                    </a:ext>
                  </a:extLst>
                </a:gridCol>
                <a:gridCol w="1472475">
                  <a:extLst>
                    <a:ext uri="{9D8B030D-6E8A-4147-A177-3AD203B41FA5}">
                      <a16:colId xmlns:a16="http://schemas.microsoft.com/office/drawing/2014/main" val="3132160135"/>
                    </a:ext>
                  </a:extLst>
                </a:gridCol>
              </a:tblGrid>
              <a:tr h="124221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Profielvakken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Profielkeuzevak</a:t>
                      </a:r>
                    </a:p>
                    <a:p>
                      <a:pPr algn="l" rtl="0" fontAlgn="base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maatschappelijk</a:t>
                      </a:r>
                    </a:p>
                    <a:p>
                      <a:pPr algn="l" rtl="0" fontAlgn="base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(verplicht één vak)</a:t>
                      </a:r>
                      <a:r>
                        <a:rPr lang="nl-NL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Profielkeuzevak</a:t>
                      </a:r>
                    </a:p>
                    <a:p>
                      <a:pPr algn="l" rtl="0" fontAlgn="base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cultureel</a:t>
                      </a:r>
                      <a:r>
                        <a:rPr lang="nl-NL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(verplicht één vak)</a:t>
                      </a:r>
                      <a:r>
                        <a:rPr lang="nl-NL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Vrije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Eventueel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42616"/>
                  </a:ext>
                </a:extLst>
              </a:tr>
              <a:tr h="116095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Wiskunde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of C 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B)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Duits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Frans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Klassieke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taal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naar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keuze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456132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Geschiedenis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Aardrijkskunde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Filosofie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64348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Tekenen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Muziek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61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21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ea typeface="Batang" pitchFamily="18" charset="-127"/>
            </a:endParaRP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464981" y="-145054"/>
            <a:ext cx="78361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 pitchFamily="18" charset="-127"/>
              </a:rPr>
              <a:t>Economie en Maatschappij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00E02C4-23C1-4C4A-A91D-BCA33D3CD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58316"/>
              </p:ext>
            </p:extLst>
          </p:nvPr>
        </p:nvGraphicFramePr>
        <p:xfrm>
          <a:off x="787679" y="1882393"/>
          <a:ext cx="8955772" cy="4049091"/>
        </p:xfrm>
        <a:graphic>
          <a:graphicData uri="http://schemas.openxmlformats.org/drawingml/2006/table">
            <a:tbl>
              <a:tblPr/>
              <a:tblGrid>
                <a:gridCol w="2132324">
                  <a:extLst>
                    <a:ext uri="{9D8B030D-6E8A-4147-A177-3AD203B41FA5}">
                      <a16:colId xmlns:a16="http://schemas.microsoft.com/office/drawing/2014/main" val="1196296337"/>
                    </a:ext>
                  </a:extLst>
                </a:gridCol>
                <a:gridCol w="2644086">
                  <a:extLst>
                    <a:ext uri="{9D8B030D-6E8A-4147-A177-3AD203B41FA5}">
                      <a16:colId xmlns:a16="http://schemas.microsoft.com/office/drawing/2014/main" val="1976894717"/>
                    </a:ext>
                  </a:extLst>
                </a:gridCol>
                <a:gridCol w="2388206">
                  <a:extLst>
                    <a:ext uri="{9D8B030D-6E8A-4147-A177-3AD203B41FA5}">
                      <a16:colId xmlns:a16="http://schemas.microsoft.com/office/drawing/2014/main" val="1877806703"/>
                    </a:ext>
                  </a:extLst>
                </a:gridCol>
                <a:gridCol w="1791156">
                  <a:extLst>
                    <a:ext uri="{9D8B030D-6E8A-4147-A177-3AD203B41FA5}">
                      <a16:colId xmlns:a16="http://schemas.microsoft.com/office/drawing/2014/main" val="3962299302"/>
                    </a:ext>
                  </a:extLst>
                </a:gridCol>
              </a:tblGrid>
              <a:tr h="124221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Profielvakken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Profielkeuzevak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één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Vrije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Eventueel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 </a:t>
                      </a:r>
                      <a:r>
                        <a:rPr lang="en-US" sz="24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42616"/>
                  </a:ext>
                </a:extLst>
              </a:tr>
              <a:tr h="116095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Wiskunde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 of B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Frans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naar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keuze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456132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Duits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64348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Geschiedenis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Aardrijkskunde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None/>
                      </a:pP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61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7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C5F8F2-AA40-3A4B-87E9-C2AA960E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701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309144E-468F-4F82-B96B-2ADEBB15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01" y="5125617"/>
            <a:ext cx="2796940" cy="157361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FD0EF85-85DD-406B-9ED6-AF76628667A5}"/>
              </a:ext>
            </a:extLst>
          </p:cNvPr>
          <p:cNvSpPr/>
          <p:nvPr/>
        </p:nvSpPr>
        <p:spPr>
          <a:xfrm>
            <a:off x="1743740" y="2551837"/>
            <a:ext cx="7931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ea typeface="Batang" pitchFamily="18" charset="-127"/>
            </a:endParaRPr>
          </a:p>
          <a:p>
            <a:endParaRPr lang="nl-NL" dirty="0">
              <a:ea typeface="Batang" pitchFamily="18" charset="-127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0DCF51-207C-4FB7-884E-554F2EE7F520}"/>
              </a:ext>
            </a:extLst>
          </p:cNvPr>
          <p:cNvSpPr/>
          <p:nvPr/>
        </p:nvSpPr>
        <p:spPr>
          <a:xfrm>
            <a:off x="2464981" y="-145054"/>
            <a:ext cx="78361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6000" dirty="0">
              <a:ea typeface="Batang" pitchFamily="18" charset="-127"/>
            </a:endParaRPr>
          </a:p>
          <a:p>
            <a:r>
              <a:rPr lang="nl-NL" sz="5400" dirty="0">
                <a:ea typeface="Batang" pitchFamily="18" charset="-127"/>
              </a:rPr>
              <a:t>Natuur en Gezondheid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00E02C4-23C1-4C4A-A91D-BCA33D3CD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02033"/>
              </p:ext>
            </p:extLst>
          </p:nvPr>
        </p:nvGraphicFramePr>
        <p:xfrm>
          <a:off x="787679" y="1882393"/>
          <a:ext cx="8955772" cy="4049091"/>
        </p:xfrm>
        <a:graphic>
          <a:graphicData uri="http://schemas.openxmlformats.org/drawingml/2006/table">
            <a:tbl>
              <a:tblPr/>
              <a:tblGrid>
                <a:gridCol w="2132324">
                  <a:extLst>
                    <a:ext uri="{9D8B030D-6E8A-4147-A177-3AD203B41FA5}">
                      <a16:colId xmlns:a16="http://schemas.microsoft.com/office/drawing/2014/main" val="1196296337"/>
                    </a:ext>
                  </a:extLst>
                </a:gridCol>
                <a:gridCol w="2644086">
                  <a:extLst>
                    <a:ext uri="{9D8B030D-6E8A-4147-A177-3AD203B41FA5}">
                      <a16:colId xmlns:a16="http://schemas.microsoft.com/office/drawing/2014/main" val="1976894717"/>
                    </a:ext>
                  </a:extLst>
                </a:gridCol>
                <a:gridCol w="2388206">
                  <a:extLst>
                    <a:ext uri="{9D8B030D-6E8A-4147-A177-3AD203B41FA5}">
                      <a16:colId xmlns:a16="http://schemas.microsoft.com/office/drawing/2014/main" val="1877806703"/>
                    </a:ext>
                  </a:extLst>
                </a:gridCol>
                <a:gridCol w="1791156">
                  <a:extLst>
                    <a:ext uri="{9D8B030D-6E8A-4147-A177-3AD203B41FA5}">
                      <a16:colId xmlns:a16="http://schemas.microsoft.com/office/drawing/2014/main" val="3962299302"/>
                    </a:ext>
                  </a:extLst>
                </a:gridCol>
              </a:tblGrid>
              <a:tr h="124221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Profielvakken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Profielkeuzevak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één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Vrije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verplicht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Eventueel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 </a:t>
                      </a:r>
                      <a:r>
                        <a:rPr lang="en-US" sz="24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42616"/>
                  </a:ext>
                </a:extLst>
              </a:tr>
              <a:tr h="116095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Wiskunde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 of B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Aardrijkskunde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naar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keuze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 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vak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456132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Biologie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Natuurkunde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(NLT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alleen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met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natuurkunde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64348"/>
                  </a:ext>
                </a:extLst>
              </a:tr>
              <a:tr h="8134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Scheikunde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Char char="•"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buFont typeface="Arial" panose="020B0604020202020204" pitchFamily="34" charset="0"/>
                        <a:buNone/>
                      </a:pP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83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61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9693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573413B2E7A49B4E6AA59EF2A7089" ma:contentTypeVersion="2" ma:contentTypeDescription="Create a new document." ma:contentTypeScope="" ma:versionID="a4ef7eb045b1e6ec32dea554fbaa165b">
  <xsd:schema xmlns:xsd="http://www.w3.org/2001/XMLSchema" xmlns:xs="http://www.w3.org/2001/XMLSchema" xmlns:p="http://schemas.microsoft.com/office/2006/metadata/properties" xmlns:ns3="4331777f-bc8a-450e-bb02-67cd3736db4b" targetNamespace="http://schemas.microsoft.com/office/2006/metadata/properties" ma:root="true" ma:fieldsID="2f2e02a3f52a9432194814aa7bb24801" ns3:_="">
    <xsd:import namespace="4331777f-bc8a-450e-bb02-67cd3736db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1777f-bc8a-450e-bb02-67cd3736d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61AF7A-4424-40F1-9381-38E9CBDD4DAF}">
  <ds:schemaRefs>
    <ds:schemaRef ds:uri="http://purl.org/dc/dcmitype/"/>
    <ds:schemaRef ds:uri="4331777f-bc8a-450e-bb02-67cd3736db4b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A79719-D604-467E-86BB-E4DE5A99F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E57D2-EE83-4FFB-B15D-0079215D6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1777f-bc8a-450e-bb02-67cd3736db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657</Words>
  <Application>Microsoft Office PowerPoint</Application>
  <PresentationFormat>Breedbeeld</PresentationFormat>
  <Paragraphs>213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DIN-Bold</vt:lpstr>
      <vt:lpstr>Kantoorthema</vt:lpstr>
      <vt:lpstr>PowerPoint-presentatie</vt:lpstr>
      <vt:lpstr>PowerPoint-presentatie</vt:lpstr>
      <vt:lpstr>Even voorstellen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Ron van der Wel</dc:creator>
  <cp:lastModifiedBy>Laura van Yperen</cp:lastModifiedBy>
  <cp:revision>92</cp:revision>
  <cp:lastPrinted>2020-11-12T11:51:27Z</cp:lastPrinted>
  <dcterms:created xsi:type="dcterms:W3CDTF">2019-01-21T15:05:41Z</dcterms:created>
  <dcterms:modified xsi:type="dcterms:W3CDTF">2020-11-12T12:01:27Z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0x010100367573413B2E7A49B4E6AA59EF2A7089</vt:lpwstr>
  </property>
</Properties>
</file>